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82" r:id="rId2"/>
    <p:sldId id="257" r:id="rId3"/>
    <p:sldId id="286" r:id="rId4"/>
    <p:sldId id="258" r:id="rId5"/>
    <p:sldId id="264" r:id="rId6"/>
    <p:sldId id="266" r:id="rId7"/>
    <p:sldId id="270" r:id="rId8"/>
    <p:sldId id="285" r:id="rId9"/>
    <p:sldId id="293" r:id="rId10"/>
    <p:sldId id="267" r:id="rId11"/>
    <p:sldId id="278" r:id="rId12"/>
    <p:sldId id="288" r:id="rId13"/>
    <p:sldId id="276" r:id="rId14"/>
    <p:sldId id="277" r:id="rId15"/>
    <p:sldId id="283" r:id="rId16"/>
    <p:sldId id="284" r:id="rId17"/>
    <p:sldId id="294" r:id="rId18"/>
    <p:sldId id="269" r:id="rId19"/>
    <p:sldId id="287" r:id="rId20"/>
    <p:sldId id="292" r:id="rId21"/>
    <p:sldId id="271" r:id="rId22"/>
    <p:sldId id="291" r:id="rId23"/>
    <p:sldId id="289" r:id="rId24"/>
    <p:sldId id="281" r:id="rId25"/>
    <p:sldId id="26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os Charmatzis" initials="CC" lastIdx="2" clrIdx="0">
    <p:extLst>
      <p:ext uri="{19B8F6BF-5375-455C-9EA6-DF929625EA0E}">
        <p15:presenceInfo xmlns:p15="http://schemas.microsoft.com/office/powerpoint/2012/main" userId="4bfcb7762ba48b7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10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83091" autoAdjust="0"/>
  </p:normalViewPr>
  <p:slideViewPr>
    <p:cSldViewPr snapToGrid="0">
      <p:cViewPr varScale="1">
        <p:scale>
          <a:sx n="86" d="100"/>
          <a:sy n="86" d="100"/>
        </p:scale>
        <p:origin x="657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gif>
</file>

<file path=ppt/media/image16.gif>
</file>

<file path=ppt/media/image17.png>
</file>

<file path=ppt/media/image18.png>
</file>

<file path=ppt/media/image19.png>
</file>

<file path=ppt/media/image2.jpg>
</file>

<file path=ppt/media/image20.jpeg>
</file>

<file path=ppt/media/image21.jpeg>
</file>

<file path=ppt/media/image22.png>
</file>

<file path=ppt/media/image3.jp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493439-7735-4529-99E4-72A390F3BD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6CD7E2-4871-464F-ABAE-44B9DE3E390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7BCDA0-A8E9-4ACD-98BF-7D41A61D771D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B57A4A4-5B61-4D1E-BF0F-CDD413F9F6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BA627EA-5563-430B-833E-32080CD147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2F75A2-65F5-4C67-BA97-90E19E06F1B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A7DC93-A47C-45C8-A7FD-0523CDC877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6CDC8-C80B-49B6-838A-0E714C1D4A6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ccxcxcx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7B01-304D-4A3D-9E9F-A672F7BF287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412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ccxcxcx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7B01-304D-4A3D-9E9F-A672F7BF287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670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66CB7-D2DE-483B-B58C-093CBB17D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B21985-72AC-42D1-93CD-5FEDE6FB04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D9A97-0682-4D47-BF9A-1C10DCFAB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1464F-9273-4ACA-B2AA-6732AB148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107619-1F04-4AFD-A7F5-994CF7722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36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74D93-79A5-4513-9450-A1ED90458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9F647A-CA3F-42E5-BC4E-580B0EDCA5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2123D-3BDE-43CD-A8D1-48FCC804E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C8EDB-6139-41A4-9B69-AF5742568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A518E-3304-4A70-A0F5-4BB1343FD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37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EF740B-8060-4F26-A8E0-2125B33216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6A572-00BD-4786-956D-81C6BD669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C7B19-BA29-4D7A-B04B-E82BB3D70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44969-2534-42FD-A7EA-14A5883B5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3BEEF-1C38-4EA3-A735-3F123C33F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375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A8B0-AC7F-414D-8175-0EFA09D02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7C873-0702-438C-9991-E4C9B6D35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BCE3A-E283-4F19-B186-0215C5745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166EB-455A-4A1A-888D-567D2ACD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BF4D0-1F48-4862-98D7-A71BF6756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799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981C8-D867-4453-BD0B-40B39D9FB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B19451-72CE-441D-8116-814142E8F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96151-DCCC-46CD-A263-0FAEAB362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76124-8E5D-416B-BA59-4247E9644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3975D-0393-4FB0-8B68-172442EE8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7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C9C41-1025-4475-A87D-A2D9247E9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CC021-9F6C-4847-A90E-36861265B4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1CF84-B37F-4E9C-95AE-BFE58B286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90C3A4-874F-42D0-95EA-67AD10001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A96236-8813-43F0-B47B-C89A0BFF5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BD7C24-2DB5-4D56-A9B5-18CD85F65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87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2FAC5-7248-4C99-9F1A-D164A454D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3D8CE-FF5B-4130-BC0B-94CDEF431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42903-F814-4699-BB4B-714BD90ECC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C7BC58-0DC6-4758-8FFD-9211A9B9A9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AB72B1-D222-4C57-A2DE-71D3352F67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0D4EED-CB14-4371-B562-F805AD992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07C751-B1FB-406C-8CFD-A03112322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E70A70-48AE-4F1C-ACC3-B2A59C948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438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37E96-8B39-48D0-807B-29A3ED2F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376771-C10C-4917-9245-B6B4ECAB6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577266-E889-47AD-82D6-5B221B262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C7415-0A95-46D0-AAEC-9582CB7B9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063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59241B-B69F-4ECE-9AA9-9E9990F84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1DBCDA-6240-44B2-B63F-C9FBA7AB5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B7F52-7551-41CC-BC90-05D85D2D3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232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AF55A-B46D-46DB-AB2D-C898D5511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19788-9E49-450F-A8ED-1454E0FB2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6CD83A-DEC6-43A8-A504-CC557D82A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FFCAF2-D1D3-4D9B-846F-1E008E71B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2AF31-9A73-4B0A-B9FA-CAD772281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ECEE82-7A04-4CEF-8092-E3044F251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67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35779-3809-4BF8-AABB-6CF939F8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1DB892-1577-4114-899A-CFDE0AFEE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8065D-98DB-49EC-B5EF-5FA6204F32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B18A9-56D1-45E6-940A-FAA40BA0D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F87F51-761D-4ABB-A57B-269D4773D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D31A1-E1BC-4E5C-A41B-3EC53D284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02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FC352A-E59D-4AD6-9A9C-16C9CDF73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F3628B-49CE-44B4-AE68-00CEFCDC0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1ABEB-9060-4FA4-963F-10E0821D19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9757D-BA65-4143-8F22-B3F50A32D891}" type="datetimeFigureOut">
              <a:rPr lang="en-US" smtClean="0"/>
              <a:t>11-May-19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F45B8-17D0-4AC6-A379-FB860A6902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CFE2E-48D1-45C8-81C8-A1FF3682B2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20564-57F8-4305-8DC9-422D5341C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82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pricing/details/data-factory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rtbenchmark.org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00CE84-9E90-4C6E-82D8-A4E924C12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43647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64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Finding the best solution for our Big Data problem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1317811" y="1361426"/>
            <a:ext cx="1022275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Hadoop on a cluster of Azure Virtual Machines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Azure </a:t>
            </a:r>
            <a:r>
              <a:rPr lang="en-US" sz="2400" dirty="0" err="1">
                <a:solidFill>
                  <a:schemeClr val="bg1"/>
                </a:solidFill>
              </a:rPr>
              <a:t>HDInsights</a:t>
            </a:r>
            <a:r>
              <a:rPr lang="en-US" sz="2400" dirty="0">
                <a:solidFill>
                  <a:schemeClr val="bg1"/>
                </a:solidFill>
              </a:rPr>
              <a:t> (Clusters as-a-service)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Azure Databricks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Azure Data Factory (New &amp; Improved!!!!)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Azure Data Lake Analytics (Queries as-a-service)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178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Big Data in Azure: Storage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585693" y="2895863"/>
            <a:ext cx="348148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Azure Blob Storage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Object Storage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General purpose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(files &amp; workloads)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5F0A2C-CB92-46BE-AEFD-B30183D015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193" y="1550934"/>
            <a:ext cx="1219200" cy="1219200"/>
          </a:xfrm>
          <a:prstGeom prst="rect">
            <a:avLst/>
          </a:prstGeom>
        </p:spPr>
      </p:pic>
      <p:pic>
        <p:nvPicPr>
          <p:cNvPr id="7" name="Picture 6" descr="A picture containing object&#10;&#10;Description automatically generated">
            <a:extLst>
              <a:ext uri="{FF2B5EF4-FFF2-40B4-BE49-F238E27FC236}">
                <a16:creationId xmlns:a16="http://schemas.microsoft.com/office/drawing/2014/main" id="{80CD35BC-436D-4477-B3BB-8205AD80E4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725" y="1550934"/>
            <a:ext cx="1219200" cy="1219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743776-62EE-402B-8F7E-424E0B0201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257" y="1564533"/>
            <a:ext cx="1219200" cy="12192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59668D1-AED3-4C4F-B1D2-0D995105C663}"/>
              </a:ext>
            </a:extLst>
          </p:cNvPr>
          <p:cNvCxnSpPr>
            <a:cxnSpLocks/>
          </p:cNvCxnSpPr>
          <p:nvPr/>
        </p:nvCxnSpPr>
        <p:spPr>
          <a:xfrm flipV="1">
            <a:off x="9665541" y="1371600"/>
            <a:ext cx="640509" cy="1623192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picture containing object&#10;&#10;Description automatically generated">
            <a:extLst>
              <a:ext uri="{FF2B5EF4-FFF2-40B4-BE49-F238E27FC236}">
                <a16:creationId xmlns:a16="http://schemas.microsoft.com/office/drawing/2014/main" id="{309148F8-8FC2-4823-8B18-2C473B124A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2741" y="1573596"/>
            <a:ext cx="1219200" cy="12192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5768C48-4B71-408F-8564-43FD7FBF5EF5}"/>
              </a:ext>
            </a:extLst>
          </p:cNvPr>
          <p:cNvSpPr txBox="1"/>
          <p:nvPr/>
        </p:nvSpPr>
        <p:spPr>
          <a:xfrm>
            <a:off x="4355259" y="2882264"/>
            <a:ext cx="348148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Azure Data Lake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Hierarchical file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Optimized for analytics workloads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71446E-E201-42E4-B64E-278CBB97FAD1}"/>
              </a:ext>
            </a:extLst>
          </p:cNvPr>
          <p:cNvSpPr txBox="1"/>
          <p:nvPr/>
        </p:nvSpPr>
        <p:spPr>
          <a:xfrm>
            <a:off x="8422433" y="2892052"/>
            <a:ext cx="370289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Azure Data Lake (Gen.2)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Multi-modal storage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Optimized for analytics workloads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113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Big Data in Azure: Storage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2328166" y="1172314"/>
            <a:ext cx="92960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Azure Blob Storage</a:t>
            </a:r>
          </a:p>
          <a:p>
            <a:r>
              <a:rPr lang="en-US" sz="2800" dirty="0" err="1">
                <a:solidFill>
                  <a:schemeClr val="accent2"/>
                </a:solidFill>
              </a:rPr>
              <a:t>wasb</a:t>
            </a:r>
            <a:r>
              <a:rPr lang="en-US" sz="2800" dirty="0">
                <a:solidFill>
                  <a:schemeClr val="accent2"/>
                </a:solidFill>
              </a:rPr>
              <a:t>[s]</a:t>
            </a:r>
            <a:r>
              <a:rPr lang="en-US" sz="2800" dirty="0">
                <a:solidFill>
                  <a:schemeClr val="bg1"/>
                </a:solidFill>
              </a:rPr>
              <a:t>://containername@accountname.</a:t>
            </a:r>
            <a:r>
              <a:rPr lang="en-US" sz="2800" dirty="0">
                <a:solidFill>
                  <a:schemeClr val="accent2"/>
                </a:solidFill>
              </a:rPr>
              <a:t>blob</a:t>
            </a:r>
            <a:r>
              <a:rPr lang="en-US" sz="2800" dirty="0">
                <a:solidFill>
                  <a:schemeClr val="bg1"/>
                </a:solidFill>
              </a:rPr>
              <a:t>.core.windows.net/file.csv</a:t>
            </a:r>
          </a:p>
          <a:p>
            <a:endParaRPr lang="en-US" sz="2800" u="sng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5F0A2C-CB92-46BE-AEFD-B30183D015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63" y="1162879"/>
            <a:ext cx="704714" cy="704714"/>
          </a:xfrm>
          <a:prstGeom prst="rect">
            <a:avLst/>
          </a:prstGeom>
        </p:spPr>
      </p:pic>
      <p:pic>
        <p:nvPicPr>
          <p:cNvPr id="7" name="Picture 6" descr="A picture containing object&#10;&#10;Description automatically generated">
            <a:extLst>
              <a:ext uri="{FF2B5EF4-FFF2-40B4-BE49-F238E27FC236}">
                <a16:creationId xmlns:a16="http://schemas.microsoft.com/office/drawing/2014/main" id="{80CD35BC-436D-4477-B3BB-8205AD80E4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77" y="3176502"/>
            <a:ext cx="758189" cy="7581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743776-62EE-402B-8F7E-424E0B0201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17358"/>
            <a:ext cx="712463" cy="71246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59668D1-AED3-4C4F-B1D2-0D995105C663}"/>
              </a:ext>
            </a:extLst>
          </p:cNvPr>
          <p:cNvCxnSpPr>
            <a:cxnSpLocks/>
          </p:cNvCxnSpPr>
          <p:nvPr/>
        </p:nvCxnSpPr>
        <p:spPr>
          <a:xfrm flipV="1">
            <a:off x="480882" y="4518225"/>
            <a:ext cx="640509" cy="1623192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picture containing object&#10;&#10;Description automatically generated">
            <a:extLst>
              <a:ext uri="{FF2B5EF4-FFF2-40B4-BE49-F238E27FC236}">
                <a16:creationId xmlns:a16="http://schemas.microsoft.com/office/drawing/2014/main" id="{309148F8-8FC2-4823-8B18-2C473B124A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501" y="5269347"/>
            <a:ext cx="638231" cy="63823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5768C48-4B71-408F-8564-43FD7FBF5EF5}"/>
              </a:ext>
            </a:extLst>
          </p:cNvPr>
          <p:cNvSpPr txBox="1"/>
          <p:nvPr/>
        </p:nvSpPr>
        <p:spPr>
          <a:xfrm>
            <a:off x="2384354" y="3095033"/>
            <a:ext cx="92960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Azure Data Lake</a:t>
            </a:r>
          </a:p>
          <a:p>
            <a:r>
              <a:rPr lang="en-US" sz="2800" dirty="0" err="1">
                <a:solidFill>
                  <a:schemeClr val="accent2"/>
                </a:solidFill>
              </a:rPr>
              <a:t>abfs</a:t>
            </a:r>
            <a:r>
              <a:rPr lang="en-US" sz="2800" dirty="0">
                <a:solidFill>
                  <a:schemeClr val="accent2"/>
                </a:solidFill>
              </a:rPr>
              <a:t>[s]</a:t>
            </a:r>
            <a:r>
              <a:rPr lang="en-US" sz="2800" dirty="0">
                <a:solidFill>
                  <a:schemeClr val="bg1"/>
                </a:solidFill>
              </a:rPr>
              <a:t>://filesystemname@accountname.</a:t>
            </a:r>
            <a:r>
              <a:rPr lang="en-US" sz="2800" dirty="0">
                <a:solidFill>
                  <a:schemeClr val="accent2"/>
                </a:solidFill>
              </a:rPr>
              <a:t>dfs</a:t>
            </a:r>
            <a:r>
              <a:rPr lang="en-US" sz="2800" dirty="0">
                <a:solidFill>
                  <a:schemeClr val="bg1"/>
                </a:solidFill>
              </a:rPr>
              <a:t>.core.windows.net/file.csv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71446E-E201-42E4-B64E-278CBB97FAD1}"/>
              </a:ext>
            </a:extLst>
          </p:cNvPr>
          <p:cNvSpPr txBox="1"/>
          <p:nvPr/>
        </p:nvSpPr>
        <p:spPr>
          <a:xfrm>
            <a:off x="2328166" y="4857378"/>
            <a:ext cx="961016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chemeClr val="bg1"/>
                </a:solidFill>
              </a:rPr>
              <a:t>Azure Data Lake (Gen.2)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Endpoint: object store access Blob API using </a:t>
            </a:r>
            <a:r>
              <a:rPr lang="en-US" sz="2800" dirty="0" err="1">
                <a:solidFill>
                  <a:schemeClr val="accent2"/>
                </a:solidFill>
              </a:rPr>
              <a:t>wasb</a:t>
            </a:r>
            <a:r>
              <a:rPr lang="en-US" sz="2800" dirty="0">
                <a:solidFill>
                  <a:schemeClr val="accent2"/>
                </a:solidFill>
              </a:rPr>
              <a:t>[s]</a:t>
            </a:r>
            <a:r>
              <a:rPr lang="en-US" sz="2800" dirty="0">
                <a:solidFill>
                  <a:schemeClr val="bg1"/>
                </a:solidFill>
              </a:rPr>
              <a:t>://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Endpoint: file system access ADLS Gen 2 API using </a:t>
            </a:r>
            <a:r>
              <a:rPr lang="en-US" sz="2800" dirty="0" err="1">
                <a:solidFill>
                  <a:schemeClr val="accent2"/>
                </a:solidFill>
              </a:rPr>
              <a:t>abfs</a:t>
            </a:r>
            <a:r>
              <a:rPr lang="en-US" sz="2800" dirty="0">
                <a:solidFill>
                  <a:schemeClr val="accent2"/>
                </a:solidFill>
              </a:rPr>
              <a:t>[s]://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u="sng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2589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Azure Data Factory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698686" y="4934663"/>
            <a:ext cx="102227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 managed could service for building &amp; operating data pipelines.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A717A1-EADA-42BF-B213-9A3A5B9C9E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93" y="1446283"/>
            <a:ext cx="11338441" cy="265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115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Azure Data Factory</a:t>
            </a:r>
          </a:p>
        </p:txBody>
      </p:sp>
      <p:pic>
        <p:nvPicPr>
          <p:cNvPr id="3" name="Picture 2" descr="A screen shot of a person&#10;&#10;Description automatically generated">
            <a:extLst>
              <a:ext uri="{FF2B5EF4-FFF2-40B4-BE49-F238E27FC236}">
                <a16:creationId xmlns:a16="http://schemas.microsoft.com/office/drawing/2014/main" id="{5C3FA546-4A82-423A-BCC6-4ED9040B26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93" y="1293911"/>
            <a:ext cx="7591425" cy="42701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DBAA6B-AA08-4049-97A7-3F7C665BA6F1}"/>
              </a:ext>
            </a:extLst>
          </p:cNvPr>
          <p:cNvSpPr txBox="1"/>
          <p:nvPr/>
        </p:nvSpPr>
        <p:spPr>
          <a:xfrm>
            <a:off x="452436" y="5564088"/>
            <a:ext cx="6734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i="1" dirty="0">
                <a:solidFill>
                  <a:schemeClr val="bg1"/>
                </a:solidFill>
              </a:rPr>
              <a:t>Source: https://channel9.msdn.com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526540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Azure Data Factory (ADF)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1317811" y="1361426"/>
            <a:ext cx="10222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11798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Why do we need tools like ADF?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1212516" y="2430997"/>
            <a:ext cx="102227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85% of the working time is on data wrangling!!!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016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ADF Pricing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846756" y="1355885"/>
            <a:ext cx="1022275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hlinkClick r:id="rId3"/>
              </a:rPr>
              <a:t>https://azure.microsoft.com/en-us/pricing/details/data-factory/</a:t>
            </a:r>
            <a:endParaRPr lang="en-US" sz="2800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i="1" dirty="0">
                <a:solidFill>
                  <a:schemeClr val="bg1"/>
                </a:solidFill>
              </a:rPr>
              <a:t>Tip: Look out!!! The data </a:t>
            </a:r>
            <a:r>
              <a:rPr lang="en-US" sz="2800" i="1" u="sng" dirty="0">
                <a:solidFill>
                  <a:schemeClr val="bg1"/>
                </a:solidFill>
              </a:rPr>
              <a:t>reads</a:t>
            </a:r>
            <a:r>
              <a:rPr lang="en-US" sz="2800" i="1" dirty="0">
                <a:solidFill>
                  <a:schemeClr val="bg1"/>
                </a:solidFill>
              </a:rPr>
              <a:t> and </a:t>
            </a:r>
            <a:r>
              <a:rPr lang="en-US" sz="2800" i="1" u="sng" dirty="0">
                <a:solidFill>
                  <a:schemeClr val="bg1"/>
                </a:solidFill>
              </a:rPr>
              <a:t>writes</a:t>
            </a:r>
            <a:r>
              <a:rPr lang="en-US" sz="2800" i="1" dirty="0">
                <a:solidFill>
                  <a:schemeClr val="bg1"/>
                </a:solidFill>
              </a:rPr>
              <a:t> are the most expensive in Big Data Analytics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34C7F0-685C-4F2F-BB66-2E0E2E4C03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110" y="1903233"/>
            <a:ext cx="8120588" cy="331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323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Source Sans Pro" panose="020B0503030403020204" pitchFamily="34" charset="0"/>
              </a:rPr>
              <a:t>Working inside the Data Team</a:t>
            </a:r>
          </a:p>
        </p:txBody>
      </p:sp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18037E96-E1B1-4F30-B459-393639E04B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0" y="1196194"/>
            <a:ext cx="7400648" cy="50012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CB019E-3511-4498-B6D8-A6A4FCDC189B}"/>
              </a:ext>
            </a:extLst>
          </p:cNvPr>
          <p:cNvSpPr txBox="1"/>
          <p:nvPr/>
        </p:nvSpPr>
        <p:spPr>
          <a:xfrm>
            <a:off x="3348036" y="6197414"/>
            <a:ext cx="6734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i="1" dirty="0">
                <a:solidFill>
                  <a:schemeClr val="bg1"/>
                </a:solidFill>
              </a:rPr>
              <a:t>Rembrandt (1662). The Sampling Officials (Dutch: De </a:t>
            </a:r>
            <a:r>
              <a:rPr lang="en-US" i="1" dirty="0" err="1">
                <a:solidFill>
                  <a:schemeClr val="bg1"/>
                </a:solidFill>
              </a:rPr>
              <a:t>Staalmeesters</a:t>
            </a:r>
            <a:r>
              <a:rPr lang="en-US" i="1" dirty="0">
                <a:solidFill>
                  <a:schemeClr val="bg1"/>
                </a:solidFill>
              </a:rPr>
              <a:t>)</a:t>
            </a:r>
            <a:r>
              <a:rPr lang="en-US" i="1" dirty="0"/>
              <a:t>)</a:t>
            </a:r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631A85DF-9F42-45C2-BB0C-B55D140FEA6E}"/>
              </a:ext>
            </a:extLst>
          </p:cNvPr>
          <p:cNvSpPr/>
          <p:nvPr/>
        </p:nvSpPr>
        <p:spPr>
          <a:xfrm flipH="1">
            <a:off x="2619988" y="1322754"/>
            <a:ext cx="1943100" cy="1338828"/>
          </a:xfrm>
          <a:prstGeom prst="wedgeEllipseCallou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We must compare the results with last year's...</a:t>
            </a:r>
          </a:p>
        </p:txBody>
      </p:sp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C6B2F4F0-0512-4159-8462-9645BD6E27E6}"/>
              </a:ext>
            </a:extLst>
          </p:cNvPr>
          <p:cNvSpPr/>
          <p:nvPr/>
        </p:nvSpPr>
        <p:spPr>
          <a:xfrm>
            <a:off x="695325" y="2047875"/>
            <a:ext cx="1743919" cy="1155290"/>
          </a:xfrm>
          <a:prstGeom prst="wedgeEllipseCallout">
            <a:avLst>
              <a:gd name="adj1" fmla="val 51694"/>
              <a:gd name="adj2" fmla="val 63567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 will run the whole thing, again</a:t>
            </a:r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1834581C-5500-42F6-97FF-8FD78EC1C546}"/>
              </a:ext>
            </a:extLst>
          </p:cNvPr>
          <p:cNvSpPr/>
          <p:nvPr/>
        </p:nvSpPr>
        <p:spPr>
          <a:xfrm>
            <a:off x="5220590" y="1196194"/>
            <a:ext cx="2109926" cy="1270698"/>
          </a:xfrm>
          <a:prstGeom prst="wedgeEllipseCallout">
            <a:avLst>
              <a:gd name="adj1" fmla="val -33470"/>
              <a:gd name="adj2" fmla="val 101985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Don't we have somewhere that report?</a:t>
            </a:r>
          </a:p>
        </p:txBody>
      </p:sp>
      <p:sp>
        <p:nvSpPr>
          <p:cNvPr id="15" name="Speech Bubble: Oval 14">
            <a:extLst>
              <a:ext uri="{FF2B5EF4-FFF2-40B4-BE49-F238E27FC236}">
                <a16:creationId xmlns:a16="http://schemas.microsoft.com/office/drawing/2014/main" id="{7BCAB4B2-2177-466E-95EF-BF1353E335C1}"/>
              </a:ext>
            </a:extLst>
          </p:cNvPr>
          <p:cNvSpPr/>
          <p:nvPr/>
        </p:nvSpPr>
        <p:spPr>
          <a:xfrm>
            <a:off x="7881936" y="1046396"/>
            <a:ext cx="2619375" cy="1715368"/>
          </a:xfrm>
          <a:prstGeom prst="wedgeEllipseCallou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Yes, there're in a folder, inside a VM, inside John's PC...</a:t>
            </a:r>
          </a:p>
        </p:txBody>
      </p:sp>
      <p:sp>
        <p:nvSpPr>
          <p:cNvPr id="16" name="Speech Bubble: Oval 15">
            <a:extLst>
              <a:ext uri="{FF2B5EF4-FFF2-40B4-BE49-F238E27FC236}">
                <a16:creationId xmlns:a16="http://schemas.microsoft.com/office/drawing/2014/main" id="{7DF1DD8B-E4F8-4302-B288-63909617BE19}"/>
              </a:ext>
            </a:extLst>
          </p:cNvPr>
          <p:cNvSpPr/>
          <p:nvPr/>
        </p:nvSpPr>
        <p:spPr>
          <a:xfrm>
            <a:off x="7196135" y="3793796"/>
            <a:ext cx="3014665" cy="1508260"/>
          </a:xfrm>
          <a:prstGeom prst="wedgeEllipseCallout">
            <a:avLst>
              <a:gd name="adj1" fmla="val -61837"/>
              <a:gd name="adj2" fmla="val -53372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No, we have uploaded them in blob storage... I don't remember </a:t>
            </a:r>
            <a:r>
              <a:rPr lang="en-US" dirty="0">
                <a:noFill/>
              </a:rPr>
              <a:t>where?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78DD4F-A004-4AFC-9228-CD418F58A24E}"/>
              </a:ext>
            </a:extLst>
          </p:cNvPr>
          <p:cNvSpPr/>
          <p:nvPr/>
        </p:nvSpPr>
        <p:spPr>
          <a:xfrm>
            <a:off x="2152650" y="5302056"/>
            <a:ext cx="2133600" cy="8953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Somewhere, inside a meeting room….</a:t>
            </a:r>
          </a:p>
        </p:txBody>
      </p:sp>
    </p:spTree>
    <p:extLst>
      <p:ext uri="{BB962C8B-B14F-4D97-AF65-F5344CB8AC3E}">
        <p14:creationId xmlns:p14="http://schemas.microsoft.com/office/powerpoint/2010/main" val="2814623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Metadata area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1317811" y="1361425"/>
            <a:ext cx="67954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With Data comes problems….</a:t>
            </a:r>
          </a:p>
          <a:p>
            <a:r>
              <a:rPr lang="en-US" sz="2800" dirty="0">
                <a:solidFill>
                  <a:schemeClr val="bg1"/>
                </a:solidFill>
              </a:rPr>
              <a:t>	With Big Data comes Bigger Problems!!!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949788-8E1E-42C0-B7D2-E8F0536B9F96}"/>
              </a:ext>
            </a:extLst>
          </p:cNvPr>
          <p:cNvSpPr txBox="1"/>
          <p:nvPr/>
        </p:nvSpPr>
        <p:spPr>
          <a:xfrm>
            <a:off x="1317810" y="2951946"/>
            <a:ext cx="67954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Like….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Many datasets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Frequently updates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Many fields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Many users</a:t>
            </a:r>
          </a:p>
        </p:txBody>
      </p:sp>
    </p:spTree>
    <p:extLst>
      <p:ext uri="{BB962C8B-B14F-4D97-AF65-F5344CB8AC3E}">
        <p14:creationId xmlns:p14="http://schemas.microsoft.com/office/powerpoint/2010/main" val="65762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BBE17CE-4109-4DA1-9A47-E565AB7C6CD9}"/>
              </a:ext>
            </a:extLst>
          </p:cNvPr>
          <p:cNvSpPr/>
          <p:nvPr/>
        </p:nvSpPr>
        <p:spPr>
          <a:xfrm>
            <a:off x="493859" y="2492067"/>
            <a:ext cx="6218369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Big Data analytics: </a:t>
            </a:r>
          </a:p>
          <a:p>
            <a:r>
              <a:rPr lang="en-US" sz="2800" dirty="0">
                <a:solidFill>
                  <a:schemeClr val="bg1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Finding diamonds in the rough with Azure</a:t>
            </a:r>
          </a:p>
        </p:txBody>
      </p:sp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7265C31-C5FE-4A69-A221-57AFF037A933}"/>
              </a:ext>
            </a:extLst>
          </p:cNvPr>
          <p:cNvSpPr/>
          <p:nvPr/>
        </p:nvSpPr>
        <p:spPr>
          <a:xfrm>
            <a:off x="501810" y="5033235"/>
            <a:ext cx="29703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Christos Charmatzis</a:t>
            </a:r>
          </a:p>
          <a:p>
            <a:r>
              <a:rPr lang="en-US" sz="2400" dirty="0">
                <a:solidFill>
                  <a:schemeClr val="bg1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@T.A. </a:t>
            </a:r>
            <a:r>
              <a:rPr lang="en-US" sz="2400" dirty="0" err="1">
                <a:solidFill>
                  <a:schemeClr val="bg1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Geoforce</a:t>
            </a:r>
            <a:endParaRPr lang="en-US" sz="2400" dirty="0">
              <a:solidFill>
                <a:schemeClr val="bg1"/>
              </a:solidFill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B45BA1-F3D1-42A3-A212-DA34CF6CDC94}"/>
              </a:ext>
            </a:extLst>
          </p:cNvPr>
          <p:cNvSpPr txBox="1"/>
          <p:nvPr/>
        </p:nvSpPr>
        <p:spPr>
          <a:xfrm>
            <a:off x="493859" y="718613"/>
            <a:ext cx="7897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Athens Global Azure Bootcamp 2019</a:t>
            </a:r>
          </a:p>
        </p:txBody>
      </p:sp>
    </p:spTree>
    <p:extLst>
      <p:ext uri="{BB962C8B-B14F-4D97-AF65-F5344CB8AC3E}">
        <p14:creationId xmlns:p14="http://schemas.microsoft.com/office/powerpoint/2010/main" val="19603032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Where do I keep the metadata?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1317811" y="1361425"/>
            <a:ext cx="613073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Azure Data Catalogue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</a:rPr>
              <a:t>DataBricks</a:t>
            </a:r>
            <a:r>
              <a:rPr lang="en-US" sz="3200" dirty="0">
                <a:solidFill>
                  <a:schemeClr val="bg1"/>
                </a:solidFill>
              </a:rPr>
              <a:t> Delta Lake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Create your own meta-portal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picture containing clothing, indoor, shirt&#10;&#10;Description automatically generated">
            <a:extLst>
              <a:ext uri="{FF2B5EF4-FFF2-40B4-BE49-F238E27FC236}">
                <a16:creationId xmlns:a16="http://schemas.microsoft.com/office/drawing/2014/main" id="{9652A043-9565-471B-B9D6-4E3F0632B7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049" y="2114002"/>
            <a:ext cx="3057525" cy="4076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ADFA50-026F-4CFF-8B99-850F93446845}"/>
              </a:ext>
            </a:extLst>
          </p:cNvPr>
          <p:cNvSpPr txBox="1"/>
          <p:nvPr/>
        </p:nvSpPr>
        <p:spPr>
          <a:xfrm>
            <a:off x="1317811" y="3944290"/>
            <a:ext cx="646579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Be aware, always use metadata standards (ISO, Dublin Core, MPEG-7 …)</a:t>
            </a:r>
          </a:p>
          <a:p>
            <a:r>
              <a:rPr lang="en-US" sz="1600" i="1" dirty="0">
                <a:solidFill>
                  <a:schemeClr val="bg1"/>
                </a:solidFill>
              </a:rPr>
              <a:t>More info: https://en.wikipedia.org/wiki/Metadata_standard#Available_metadata_standards</a:t>
            </a:r>
          </a:p>
        </p:txBody>
      </p:sp>
    </p:spTree>
    <p:extLst>
      <p:ext uri="{BB962C8B-B14F-4D97-AF65-F5344CB8AC3E}">
        <p14:creationId xmlns:p14="http://schemas.microsoft.com/office/powerpoint/2010/main" val="280263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Azure Data Factory Metadata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656886" y="1263698"/>
            <a:ext cx="10878228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>
                <a:solidFill>
                  <a:schemeClr val="bg1"/>
                </a:solidFill>
              </a:rPr>
              <a:t>This activity allows for collecting metadata about Azure Data Factory. </a:t>
            </a:r>
          </a:p>
          <a:p>
            <a:pPr algn="just"/>
            <a:r>
              <a:rPr lang="en-US" sz="2800" dirty="0">
                <a:solidFill>
                  <a:schemeClr val="bg1"/>
                </a:solidFill>
              </a:rPr>
              <a:t>Get Metadata activity supports: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itemName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itemType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Size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Created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lastModified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childItems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contentMD5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Structure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columnCount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exists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algn="just"/>
            <a:endParaRPr lang="en-US" sz="2800" dirty="0">
              <a:solidFill>
                <a:schemeClr val="bg1"/>
              </a:solidFill>
            </a:endParaRPr>
          </a:p>
          <a:p>
            <a:pPr algn="just"/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5FD5AB-098E-40BE-9BF7-28702EE5CC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504" y="3429000"/>
            <a:ext cx="2780610" cy="166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33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Extract real value from the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227215" y="1361426"/>
            <a:ext cx="117431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Visualize data 	| 	Write good experiments 		|	 Share results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D61584-5B4A-43E4-A06D-73B0D93D7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160" y="2497578"/>
            <a:ext cx="3214254" cy="21450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244DC3-6AA4-4BE3-9F7C-B9CC37A373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67" y="2480129"/>
            <a:ext cx="2092037" cy="21450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D5D2BE-9ED6-498E-9D74-9A4519051A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221" y="3337325"/>
            <a:ext cx="1894013" cy="568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1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And we just scratched the surface of that…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2901505E-ECDA-412C-9374-D13A1DC6BD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380" y="310550"/>
            <a:ext cx="8195095" cy="614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323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Conclusions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3AB240-EFDB-4952-B059-713E1A37A25B}"/>
              </a:ext>
            </a:extLst>
          </p:cNvPr>
          <p:cNvSpPr txBox="1"/>
          <p:nvPr/>
        </p:nvSpPr>
        <p:spPr>
          <a:xfrm>
            <a:off x="1317811" y="1361426"/>
            <a:ext cx="1022275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ETL projects from in premise to cloud use Azure Data Factory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 size isn’t always the problem in your case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Velocity isn’t only on the code side, you HAVE to know your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Create METADATA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988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7AD070-147B-4030-869E-33252C6ED42C}"/>
              </a:ext>
            </a:extLst>
          </p:cNvPr>
          <p:cNvSpPr txBox="1"/>
          <p:nvPr/>
        </p:nvSpPr>
        <p:spPr>
          <a:xfrm>
            <a:off x="161738" y="275672"/>
            <a:ext cx="11544487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Thank U</a:t>
            </a:r>
          </a:p>
          <a:p>
            <a:pPr algn="ctr"/>
            <a:endParaRPr lang="en-US" sz="6600" dirty="0">
              <a:solidFill>
                <a:schemeClr val="bg1"/>
              </a:solidFill>
            </a:endParaRPr>
          </a:p>
          <a:p>
            <a:pPr algn="ctr"/>
            <a:r>
              <a:rPr lang="en-US" sz="6600" dirty="0" err="1">
                <a:solidFill>
                  <a:schemeClr val="bg1"/>
                </a:solidFill>
              </a:rPr>
              <a:t>Q</a:t>
            </a:r>
            <a:r>
              <a:rPr lang="en-US" sz="3600" dirty="0" err="1">
                <a:solidFill>
                  <a:schemeClr val="bg1"/>
                </a:solidFill>
              </a:rPr>
              <a:t>s</a:t>
            </a:r>
            <a:r>
              <a:rPr lang="en-US" sz="6600" dirty="0" err="1">
                <a:solidFill>
                  <a:schemeClr val="bg1"/>
                </a:solidFill>
              </a:rPr>
              <a:t>+A</a:t>
            </a:r>
            <a:r>
              <a:rPr lang="en-US" sz="3600" dirty="0" err="1">
                <a:solidFill>
                  <a:schemeClr val="bg1"/>
                </a:solidFill>
              </a:rPr>
              <a:t>s</a:t>
            </a:r>
            <a:endParaRPr lang="en-US" sz="3600" dirty="0">
              <a:solidFill>
                <a:schemeClr val="bg1"/>
              </a:solidFill>
            </a:endParaRPr>
          </a:p>
          <a:p>
            <a:pPr algn="ctr"/>
            <a:endParaRPr lang="en-US" sz="3600" dirty="0">
              <a:solidFill>
                <a:schemeClr val="bg1"/>
              </a:solidFill>
            </a:endParaRPr>
          </a:p>
          <a:p>
            <a:pPr algn="ctr"/>
            <a:r>
              <a:rPr lang="en-US" sz="4400" dirty="0">
                <a:solidFill>
                  <a:schemeClr val="bg1"/>
                </a:solidFill>
              </a:rPr>
              <a:t>Please evaluate:</a:t>
            </a:r>
          </a:p>
          <a:p>
            <a:pPr algn="ctr"/>
            <a:r>
              <a:rPr lang="en-US" sz="4400" dirty="0">
                <a:solidFill>
                  <a:schemeClr val="bg1"/>
                </a:solidFill>
              </a:rPr>
              <a:t>http://bit.ly/AAB2019Evaluation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DC1E19-733F-4886-8354-BD1EFEA892B6}"/>
              </a:ext>
            </a:extLst>
          </p:cNvPr>
          <p:cNvSpPr/>
          <p:nvPr/>
        </p:nvSpPr>
        <p:spPr>
          <a:xfrm>
            <a:off x="0" y="5253644"/>
            <a:ext cx="12192000" cy="16043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 descr="stoiximan.gr">
            <a:extLst>
              <a:ext uri="{FF2B5EF4-FFF2-40B4-BE49-F238E27FC236}">
                <a16:creationId xmlns:a16="http://schemas.microsoft.com/office/drawing/2014/main" id="{EC9F38A4-20E9-43DD-AAA6-8B52F3A19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6234" y="5914064"/>
            <a:ext cx="1261330" cy="55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OfficeLine">
            <a:extLst>
              <a:ext uri="{FF2B5EF4-FFF2-40B4-BE49-F238E27FC236}">
                <a16:creationId xmlns:a16="http://schemas.microsoft.com/office/drawing/2014/main" id="{9CB40772-1E5A-4158-A9CB-862CFB2F8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500" y="5988173"/>
            <a:ext cx="1952386" cy="505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iQ Solutions">
            <a:extLst>
              <a:ext uri="{FF2B5EF4-FFF2-40B4-BE49-F238E27FC236}">
                <a16:creationId xmlns:a16="http://schemas.microsoft.com/office/drawing/2014/main" id="{C7D1730F-405E-4E2D-9B84-10909B9A1C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648" y="5862113"/>
            <a:ext cx="1259219" cy="654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Bewise">
            <a:extLst>
              <a:ext uri="{FF2B5EF4-FFF2-40B4-BE49-F238E27FC236}">
                <a16:creationId xmlns:a16="http://schemas.microsoft.com/office/drawing/2014/main" id="{2A8B7264-6991-4023-9EB1-2570766EC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0767" y="5988173"/>
            <a:ext cx="1768081" cy="43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5957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pic>
        <p:nvPicPr>
          <p:cNvPr id="3" name="Picture 2" descr="A group of people walking down a dirt road&#10;&#10;Description automatically generated">
            <a:extLst>
              <a:ext uri="{FF2B5EF4-FFF2-40B4-BE49-F238E27FC236}">
                <a16:creationId xmlns:a16="http://schemas.microsoft.com/office/drawing/2014/main" id="{95CB8D9D-D3C3-44CB-9B18-DD6AE9419C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AD11C80-FBC4-47AE-89AF-357C36FFA70C}"/>
              </a:ext>
            </a:extLst>
          </p:cNvPr>
          <p:cNvSpPr/>
          <p:nvPr/>
        </p:nvSpPr>
        <p:spPr>
          <a:xfrm>
            <a:off x="-1" y="0"/>
            <a:ext cx="4993179" cy="1130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0F27F4-ED04-4B57-84AD-0FEC69C145CA}"/>
              </a:ext>
            </a:extLst>
          </p:cNvPr>
          <p:cNvSpPr txBox="1"/>
          <p:nvPr/>
        </p:nvSpPr>
        <p:spPr>
          <a:xfrm>
            <a:off x="526471" y="103600"/>
            <a:ext cx="43115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DATA TEAM</a:t>
            </a:r>
          </a:p>
        </p:txBody>
      </p:sp>
    </p:spTree>
    <p:extLst>
      <p:ext uri="{BB962C8B-B14F-4D97-AF65-F5344CB8AC3E}">
        <p14:creationId xmlns:p14="http://schemas.microsoft.com/office/powerpoint/2010/main" val="2731149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4" y="555812"/>
            <a:ext cx="314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Agenda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1317811" y="1361426"/>
            <a:ext cx="662491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Introduction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When we have a Big Data problem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Finding the best solution for our Big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ea typeface="Source Sans Pro" panose="020B0503030403020204" pitchFamily="34" charset="0"/>
              </a:rPr>
              <a:t>Working inside the Data Team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ea typeface="Source Sans Pro" panose="020B0503030403020204" pitchFamily="34" charset="0"/>
              </a:rPr>
              <a:t>Extract the true value of our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51545B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357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4" y="555812"/>
            <a:ext cx="314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Introduction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1317811" y="1361426"/>
            <a:ext cx="10222754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What is Big Data?</a:t>
            </a:r>
          </a:p>
          <a:p>
            <a:pPr algn="just"/>
            <a:r>
              <a:rPr lang="en-US" sz="2400" dirty="0">
                <a:solidFill>
                  <a:schemeClr val="bg1"/>
                </a:solidFill>
              </a:rPr>
              <a:t>"</a:t>
            </a:r>
            <a:r>
              <a:rPr lang="en-US" sz="2400" u="sng" dirty="0">
                <a:solidFill>
                  <a:schemeClr val="bg1"/>
                </a:solidFill>
              </a:rPr>
              <a:t>Big Data</a:t>
            </a:r>
            <a:r>
              <a:rPr lang="en-US" sz="2400" dirty="0">
                <a:solidFill>
                  <a:schemeClr val="bg1"/>
                </a:solidFill>
              </a:rPr>
              <a:t>" is a field that treats ways to analyze, systematically extract information from, or otherwise deal with data sets that are too large or complex to be dealt with by traditional data-processing application software.</a:t>
            </a:r>
          </a:p>
          <a:p>
            <a:pPr algn="r"/>
            <a:r>
              <a:rPr lang="en-US" i="1" dirty="0">
                <a:solidFill>
                  <a:schemeClr val="bg1"/>
                </a:solidFill>
              </a:rPr>
              <a:t>Source: Wikipedia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9E4072-3AA3-430C-A306-3C81C93A092B}"/>
              </a:ext>
            </a:extLst>
          </p:cNvPr>
          <p:cNvSpPr txBox="1"/>
          <p:nvPr/>
        </p:nvSpPr>
        <p:spPr>
          <a:xfrm>
            <a:off x="1317812" y="3472329"/>
            <a:ext cx="102227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</a:rPr>
              <a:t>The concept gained momentum in the early 2000s when industry analyst Doug Laney articulated the now-mainstream definition of big data as the three Vs: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Volume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Velocity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Variety</a:t>
            </a:r>
          </a:p>
        </p:txBody>
      </p:sp>
    </p:spTree>
    <p:extLst>
      <p:ext uri="{BB962C8B-B14F-4D97-AF65-F5344CB8AC3E}">
        <p14:creationId xmlns:p14="http://schemas.microsoft.com/office/powerpoint/2010/main" val="1112397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4" y="555812"/>
            <a:ext cx="10222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And because everything is relative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1DDF1B-8DBF-49E6-A862-40A8E8FDD4FA}"/>
              </a:ext>
            </a:extLst>
          </p:cNvPr>
          <p:cNvSpPr txBox="1"/>
          <p:nvPr/>
        </p:nvSpPr>
        <p:spPr>
          <a:xfrm>
            <a:off x="1317811" y="1361426"/>
            <a:ext cx="10222754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What is today’s small (1TB), was yesterday’s big.....</a:t>
            </a:r>
          </a:p>
          <a:p>
            <a:r>
              <a:rPr lang="en-US" sz="2400" dirty="0">
                <a:solidFill>
                  <a:schemeClr val="bg1"/>
                </a:solidFill>
              </a:rPr>
              <a:t>And what is today’s big(100TB) is tomorrow’s small….</a:t>
            </a:r>
            <a:endParaRPr lang="en-US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(</a:t>
            </a:r>
            <a:r>
              <a:rPr lang="en-US" sz="2000" i="1" dirty="0">
                <a:solidFill>
                  <a:schemeClr val="bg1"/>
                </a:solidFill>
              </a:rPr>
              <a:t>we use 100TB, because is the dataset size of Sort Benchmark competition </a:t>
            </a:r>
            <a:r>
              <a:rPr lang="en-US" sz="2000" i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http://sortbenchmark.org/</a:t>
            </a:r>
            <a:r>
              <a:rPr lang="en-US" sz="2000" i="1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7" name="Picture 6" descr="A picture containing sitting&#10;&#10;Description automatically generated">
            <a:extLst>
              <a:ext uri="{FF2B5EF4-FFF2-40B4-BE49-F238E27FC236}">
                <a16:creationId xmlns:a16="http://schemas.microsoft.com/office/drawing/2014/main" id="{0CCADCE0-F249-402F-8FA3-EADC252718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576" y="3247068"/>
            <a:ext cx="3748742" cy="21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2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When we have a Big Data problem?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724916-99E3-4BEF-A4A6-1DD381963E4B}"/>
              </a:ext>
            </a:extLst>
          </p:cNvPr>
          <p:cNvSpPr txBox="1"/>
          <p:nvPr/>
        </p:nvSpPr>
        <p:spPr>
          <a:xfrm>
            <a:off x="3246716" y="1140587"/>
            <a:ext cx="2889624" cy="39703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chemeClr val="bg1"/>
                </a:solidFill>
              </a:rPr>
              <a:t>Example 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3TB Datasets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Machine (M32ls Instance , 32 VCPU, 256 </a:t>
            </a:r>
            <a:r>
              <a:rPr lang="en-US" sz="2000" dirty="0" err="1">
                <a:solidFill>
                  <a:schemeClr val="bg1"/>
                </a:solidFill>
              </a:rPr>
              <a:t>GiB</a:t>
            </a:r>
            <a:r>
              <a:rPr lang="en-US" sz="2000" dirty="0">
                <a:solidFill>
                  <a:schemeClr val="bg1"/>
                </a:solidFill>
              </a:rPr>
              <a:t> RAM,  1,024 </a:t>
            </a:r>
            <a:r>
              <a:rPr lang="en-US" sz="2000" dirty="0" err="1">
                <a:solidFill>
                  <a:schemeClr val="bg1"/>
                </a:solidFill>
              </a:rPr>
              <a:t>GiB</a:t>
            </a:r>
            <a:r>
              <a:rPr lang="en-US" sz="2000" dirty="0">
                <a:solidFill>
                  <a:schemeClr val="bg1"/>
                </a:solidFill>
              </a:rPr>
              <a:t> Storage, ~€2,122.3736/month 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Enterprise Database (e.g. SQL Server)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Aggregation, Statistics, Summaries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B958C9-B984-42C6-968E-42EEF1DAF13C}"/>
              </a:ext>
            </a:extLst>
          </p:cNvPr>
          <p:cNvSpPr txBox="1"/>
          <p:nvPr/>
        </p:nvSpPr>
        <p:spPr>
          <a:xfrm>
            <a:off x="6232711" y="1140587"/>
            <a:ext cx="2889624" cy="20005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chemeClr val="bg1"/>
                </a:solidFill>
              </a:rPr>
              <a:t>Example 3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10TB Dataset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Aggregation, Statistics, Summaries, Transformations </a:t>
            </a:r>
            <a:r>
              <a:rPr lang="en-US" sz="2000" dirty="0" err="1">
                <a:solidFill>
                  <a:schemeClr val="bg1"/>
                </a:solidFill>
              </a:rPr>
              <a:t>etc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7127FD-CF09-4E20-9734-CAC3D34B395A}"/>
              </a:ext>
            </a:extLst>
          </p:cNvPr>
          <p:cNvSpPr txBox="1"/>
          <p:nvPr/>
        </p:nvSpPr>
        <p:spPr>
          <a:xfrm>
            <a:off x="9218706" y="1140587"/>
            <a:ext cx="2889624" cy="366254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chemeClr val="bg1"/>
                </a:solidFill>
              </a:rPr>
              <a:t>Example 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450GB Dataset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Machine (M32ls Instance , 32 VCPU, 256 </a:t>
            </a:r>
            <a:r>
              <a:rPr lang="en-US" sz="2000" dirty="0" err="1">
                <a:solidFill>
                  <a:schemeClr val="bg1"/>
                </a:solidFill>
              </a:rPr>
              <a:t>GiB</a:t>
            </a:r>
            <a:r>
              <a:rPr lang="en-US" sz="2000" dirty="0">
                <a:solidFill>
                  <a:schemeClr val="bg1"/>
                </a:solidFill>
              </a:rPr>
              <a:t> RAM,  1,024 </a:t>
            </a:r>
            <a:r>
              <a:rPr lang="en-US" sz="2000" dirty="0" err="1">
                <a:solidFill>
                  <a:schemeClr val="bg1"/>
                </a:solidFill>
              </a:rPr>
              <a:t>GiB</a:t>
            </a:r>
            <a:r>
              <a:rPr lang="en-US" sz="2000" dirty="0">
                <a:solidFill>
                  <a:schemeClr val="bg1"/>
                </a:solidFill>
              </a:rPr>
              <a:t> Storage, ~€2,122.3736/month 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Enterprise Database (e.g. SQL Server)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Transformations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47264B-1CC9-4A4C-991D-F9C6DFEA51CB}"/>
              </a:ext>
            </a:extLst>
          </p:cNvPr>
          <p:cNvSpPr txBox="1"/>
          <p:nvPr/>
        </p:nvSpPr>
        <p:spPr>
          <a:xfrm>
            <a:off x="260721" y="1140587"/>
            <a:ext cx="2889624" cy="39703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chemeClr val="bg1"/>
                </a:solidFill>
              </a:rPr>
              <a:t>Example 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450GB Datasets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Machine (M32ls Instance , 32 VCPU, 256 </a:t>
            </a:r>
            <a:r>
              <a:rPr lang="en-US" sz="2000" dirty="0" err="1">
                <a:solidFill>
                  <a:schemeClr val="bg1"/>
                </a:solidFill>
              </a:rPr>
              <a:t>GiB</a:t>
            </a:r>
            <a:r>
              <a:rPr lang="en-US" sz="2000" dirty="0">
                <a:solidFill>
                  <a:schemeClr val="bg1"/>
                </a:solidFill>
              </a:rPr>
              <a:t> RAM,  1,024 </a:t>
            </a:r>
            <a:r>
              <a:rPr lang="en-US" sz="2000" dirty="0" err="1">
                <a:solidFill>
                  <a:schemeClr val="bg1"/>
                </a:solidFill>
              </a:rPr>
              <a:t>GiB</a:t>
            </a:r>
            <a:r>
              <a:rPr lang="en-US" sz="2000" dirty="0">
                <a:solidFill>
                  <a:schemeClr val="bg1"/>
                </a:solidFill>
              </a:rPr>
              <a:t> Storage, ~€2,122.3736/month 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Enterprise Database (e.g. SQL Server)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Aggregation, Statistics, Summaries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F72CDB-5F15-4488-9F4E-7E13A15D45F4}"/>
              </a:ext>
            </a:extLst>
          </p:cNvPr>
          <p:cNvSpPr txBox="1"/>
          <p:nvPr/>
        </p:nvSpPr>
        <p:spPr>
          <a:xfrm>
            <a:off x="260721" y="5110905"/>
            <a:ext cx="2889624" cy="400110"/>
          </a:xfrm>
          <a:prstGeom prst="rect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STAY WHERE YOU ARE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333090-F49A-4C5C-9C59-F53BAA7A02A8}"/>
              </a:ext>
            </a:extLst>
          </p:cNvPr>
          <p:cNvSpPr txBox="1"/>
          <p:nvPr/>
        </p:nvSpPr>
        <p:spPr>
          <a:xfrm>
            <a:off x="3246716" y="5110905"/>
            <a:ext cx="2889624" cy="400110"/>
          </a:xfrm>
          <a:prstGeom prst="rect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UPGRADE STORAGE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074373-D2D8-443C-BA45-1EEE1E23F75B}"/>
              </a:ext>
            </a:extLst>
          </p:cNvPr>
          <p:cNvSpPr txBox="1"/>
          <p:nvPr/>
        </p:nvSpPr>
        <p:spPr>
          <a:xfrm>
            <a:off x="6232711" y="5110905"/>
            <a:ext cx="2889624" cy="400110"/>
          </a:xfrm>
          <a:prstGeom prst="rect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GO TO THE CLOUD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14500A-7451-4F49-9F5A-B861A5650EBD}"/>
              </a:ext>
            </a:extLst>
          </p:cNvPr>
          <p:cNvSpPr txBox="1"/>
          <p:nvPr/>
        </p:nvSpPr>
        <p:spPr>
          <a:xfrm>
            <a:off x="9212355" y="5110905"/>
            <a:ext cx="2889624" cy="400110"/>
          </a:xfrm>
          <a:prstGeom prst="rect">
            <a:avLst/>
          </a:prstGeom>
          <a:solidFill>
            <a:schemeClr val="accent6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GO TO THE CLOUD</a:t>
            </a:r>
          </a:p>
        </p:txBody>
      </p:sp>
    </p:spTree>
    <p:extLst>
      <p:ext uri="{BB962C8B-B14F-4D97-AF65-F5344CB8AC3E}">
        <p14:creationId xmlns:p14="http://schemas.microsoft.com/office/powerpoint/2010/main" val="3497107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2" grpId="0" animBg="1"/>
      <p:bldP spid="11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Big Data Infrastructure comparison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724916-99E3-4BEF-A4A6-1DD381963E4B}"/>
              </a:ext>
            </a:extLst>
          </p:cNvPr>
          <p:cNvSpPr txBox="1"/>
          <p:nvPr/>
        </p:nvSpPr>
        <p:spPr>
          <a:xfrm>
            <a:off x="6641745" y="1259175"/>
            <a:ext cx="3730177" cy="44627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u="sng" dirty="0">
                <a:solidFill>
                  <a:schemeClr val="bg1"/>
                </a:solidFill>
              </a:rPr>
              <a:t>Spark Cluster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Initial release &gt; 2014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Supported programming languages: Java, Scala, Python, R, Julia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Performance keys: Partitioning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47264B-1CC9-4A4C-991D-F9C6DFEA51CB}"/>
              </a:ext>
            </a:extLst>
          </p:cNvPr>
          <p:cNvSpPr txBox="1"/>
          <p:nvPr/>
        </p:nvSpPr>
        <p:spPr>
          <a:xfrm>
            <a:off x="898315" y="1273249"/>
            <a:ext cx="3923352" cy="40318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u="sng" dirty="0">
                <a:solidFill>
                  <a:schemeClr val="bg1"/>
                </a:solidFill>
              </a:rPr>
              <a:t>DB in premise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Initial release &lt; 2014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Supported programming languages: almost every programming language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Performance keys: Indexes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546F2B-1C56-4EB6-A715-63541CDB67AC}"/>
              </a:ext>
            </a:extLst>
          </p:cNvPr>
          <p:cNvSpPr txBox="1"/>
          <p:nvPr/>
        </p:nvSpPr>
        <p:spPr>
          <a:xfrm>
            <a:off x="4898966" y="1187131"/>
            <a:ext cx="10529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!==</a:t>
            </a:r>
          </a:p>
        </p:txBody>
      </p:sp>
    </p:spTree>
    <p:extLst>
      <p:ext uri="{BB962C8B-B14F-4D97-AF65-F5344CB8AC3E}">
        <p14:creationId xmlns:p14="http://schemas.microsoft.com/office/powerpoint/2010/main" val="2731297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sitting&#10;&#10;Description automatically generated">
            <a:extLst>
              <a:ext uri="{FF2B5EF4-FFF2-40B4-BE49-F238E27FC236}">
                <a16:creationId xmlns:a16="http://schemas.microsoft.com/office/drawing/2014/main" id="{E7C948AC-3291-4890-998B-E64EEED1CA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558"/>
          <a:stretch/>
        </p:blipFill>
        <p:spPr>
          <a:xfrm>
            <a:off x="0" y="5142632"/>
            <a:ext cx="12192000" cy="1715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2039C4-E4A6-42BB-824D-8B8C10ED0680}"/>
              </a:ext>
            </a:extLst>
          </p:cNvPr>
          <p:cNvSpPr txBox="1"/>
          <p:nvPr/>
        </p:nvSpPr>
        <p:spPr>
          <a:xfrm>
            <a:off x="585693" y="555812"/>
            <a:ext cx="11038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Big Data Performance</a:t>
            </a:r>
          </a:p>
        </p:txBody>
      </p:sp>
      <p:pic>
        <p:nvPicPr>
          <p:cNvPr id="16" name="Picture 15" descr="A picture containing text, sky&#10;&#10;Description automatically generated">
            <a:extLst>
              <a:ext uri="{FF2B5EF4-FFF2-40B4-BE49-F238E27FC236}">
                <a16:creationId xmlns:a16="http://schemas.microsoft.com/office/drawing/2014/main" id="{879E650E-D7AF-47D1-B05C-CA9CFE9BB4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662" y="3736151"/>
            <a:ext cx="2916803" cy="250378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CD6921E-EA20-4A06-BF74-5948598AEEEF}"/>
              </a:ext>
            </a:extLst>
          </p:cNvPr>
          <p:cNvSpPr txBox="1"/>
          <p:nvPr/>
        </p:nvSpPr>
        <p:spPr>
          <a:xfrm>
            <a:off x="850724" y="1449770"/>
            <a:ext cx="3923352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 Spark always: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use “</a:t>
            </a:r>
            <a:r>
              <a:rPr lang="en-US" sz="2400" dirty="0" err="1">
                <a:solidFill>
                  <a:schemeClr val="bg1"/>
                </a:solidFill>
              </a:rPr>
              <a:t>df.explain</a:t>
            </a:r>
            <a:r>
              <a:rPr lang="en-US" sz="2400" dirty="0">
                <a:solidFill>
                  <a:schemeClr val="bg1"/>
                </a:solidFill>
              </a:rPr>
              <a:t>(true)”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Or check the DAG!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8BB6C2-0FCA-4317-8638-5A0C06EACA19}"/>
              </a:ext>
            </a:extLst>
          </p:cNvPr>
          <p:cNvSpPr txBox="1"/>
          <p:nvPr/>
        </p:nvSpPr>
        <p:spPr>
          <a:xfrm>
            <a:off x="850724" y="4833449"/>
            <a:ext cx="392335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Every time a block is changing the data are </a:t>
            </a:r>
            <a:r>
              <a:rPr lang="en-US" sz="2400" u="sng" dirty="0">
                <a:solidFill>
                  <a:schemeClr val="bg1"/>
                </a:solidFill>
              </a:rPr>
              <a:t>repartitioning!!!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0" name="Picture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E0737F-47A2-4823-8ACE-4492353E1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662" y="982710"/>
            <a:ext cx="4490473" cy="250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274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Calibri Ligh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4076</TotalTime>
  <Words>918</Words>
  <Application>Microsoft Office PowerPoint</Application>
  <PresentationFormat>Widescreen</PresentationFormat>
  <Paragraphs>166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Source Sans Pro</vt:lpstr>
      <vt:lpstr>Source Sans Pro Light</vt:lpstr>
      <vt:lpstr>Source Sans Pro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Christos Charmatzis</dc:creator>
  <cp:lastModifiedBy>Christos Charmatzis</cp:lastModifiedBy>
  <cp:revision>66</cp:revision>
  <dcterms:created xsi:type="dcterms:W3CDTF">2019-05-05T07:52:33Z</dcterms:created>
  <dcterms:modified xsi:type="dcterms:W3CDTF">2019-05-11T11:11:16Z</dcterms:modified>
</cp:coreProperties>
</file>